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1" r:id="rId3"/>
    <p:sldId id="316" r:id="rId4"/>
    <p:sldId id="285" r:id="rId5"/>
    <p:sldId id="331" r:id="rId6"/>
    <p:sldId id="314" r:id="rId7"/>
    <p:sldId id="265" r:id="rId8"/>
    <p:sldId id="344" r:id="rId9"/>
    <p:sldId id="308" r:id="rId10"/>
    <p:sldId id="333" r:id="rId11"/>
    <p:sldId id="312" r:id="rId12"/>
    <p:sldId id="335" r:id="rId13"/>
    <p:sldId id="318" r:id="rId14"/>
    <p:sldId id="334" r:id="rId15"/>
    <p:sldId id="320" r:id="rId16"/>
    <p:sldId id="310" r:id="rId17"/>
    <p:sldId id="311" r:id="rId18"/>
  </p:sldIdLst>
  <p:sldSz cx="12192000" cy="6858000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40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D8980-CA50-43C0-8A6F-6282E5A700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0ECC5-289E-4992-A4B4-A5D312FB2B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D437D-E19F-46A0-9F22-5A75DD7698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92CE5-D718-4C46-A1C5-7F5FA936CAE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400" y="1555200"/>
            <a:ext cx="5233077" cy="4608000"/>
          </a:xfrm>
        </p:spPr>
        <p:txBody>
          <a:bodyPr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608013" y="608013"/>
            <a:ext cx="109696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3"/>
            </p:custDataLst>
          </p:nvPr>
        </p:nvSpPr>
        <p:spPr bwMode="auto">
          <a:xfrm>
            <a:off x="608013" y="1490663"/>
            <a:ext cx="10969625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00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95195" y="459105"/>
            <a:ext cx="56769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</a:rPr>
              <a:t>部编版小学语文二年级下册</a:t>
            </a:r>
            <a:endParaRPr lang="zh-CN" altLang="en-US" sz="36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42815" y="1478280"/>
            <a:ext cx="354203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>
                <a:solidFill>
                  <a:srgbClr val="E40D08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村   居</a:t>
            </a:r>
            <a:endParaRPr lang="zh-CN" altLang="en-US" sz="9600" b="1">
              <a:solidFill>
                <a:srgbClr val="E40D08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67475" y="3183890"/>
            <a:ext cx="247205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</a:rPr>
              <a:t>（清）高鼎</a:t>
            </a:r>
            <a:endParaRPr lang="zh-CN" altLang="en-US" sz="3600" b="1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 descr="239dc2b839ad4cd7aa67146d13e38750_t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235" y="1835150"/>
            <a:ext cx="4464050" cy="3187700"/>
          </a:xfrm>
          <a:prstGeom prst="ellipse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39dc2b839ad4cd7aa67146d13e38750_t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4000" y="302260"/>
            <a:ext cx="8128000" cy="5803900"/>
          </a:xfrm>
          <a:prstGeom prst="ellipse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5105" y="596265"/>
            <a:ext cx="445452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杨柳的柔和之美</a:t>
            </a:r>
            <a:endParaRPr lang="zh-CN" altLang="en-US" sz="48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5740" y="1919605"/>
            <a:ext cx="44202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拂：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拟人修辞手法</a:t>
            </a:r>
            <a:endParaRPr lang="zh-CN" altLang="en-US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endParaRPr lang="zh-CN" altLang="en-US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70025" y="3118485"/>
            <a:ext cx="2244090" cy="2584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latin typeface="华文楷体" panose="02010600040101010101" charset="-122"/>
                <a:ea typeface="华文楷体" panose="02010600040101010101" charset="-122"/>
              </a:rPr>
              <a:t>姿态美</a:t>
            </a:r>
            <a:endParaRPr lang="zh-CN" altLang="en-US" sz="5400" b="1"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zh-CN" altLang="en-US" sz="5400" b="1">
                <a:latin typeface="华文楷体" panose="02010600040101010101" charset="-122"/>
                <a:ea typeface="华文楷体" panose="02010600040101010101" charset="-122"/>
              </a:rPr>
              <a:t>柔和美</a:t>
            </a:r>
            <a:endParaRPr lang="zh-CN" altLang="en-US" sz="5400" b="1"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zh-CN" altLang="en-US" sz="5400" b="1">
                <a:latin typeface="华文楷体" panose="02010600040101010101" charset="-122"/>
                <a:ea typeface="华文楷体" panose="02010600040101010101" charset="-122"/>
              </a:rPr>
              <a:t>神韵美</a:t>
            </a:r>
            <a:endParaRPr lang="zh-CN" altLang="en-US" sz="54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5740" y="4057650"/>
            <a:ext cx="120015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杨柳</a:t>
            </a:r>
            <a:endParaRPr lang="zh-CN" altLang="en-US" sz="40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430020" y="3301365"/>
            <a:ext cx="206375" cy="209740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4545" y="0"/>
            <a:ext cx="7577455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8480" y="841375"/>
            <a:ext cx="224409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人美：</a:t>
            </a:r>
            <a:endParaRPr lang="zh-CN" altLang="en-US" sz="54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6585" y="2389505"/>
            <a:ext cx="577723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latin typeface="华文楷体" panose="02010600040101010101" charset="-122"/>
                <a:ea typeface="华文楷体" panose="02010600040101010101" charset="-122"/>
              </a:rPr>
              <a:t>儿童放风筝的场景美！</a:t>
            </a:r>
            <a:endParaRPr lang="zh-CN" altLang="en-US" sz="44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8" name="图片 7" descr="t01320f95645ab680e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3338830"/>
            <a:ext cx="2764155" cy="31654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576955" y="5604510"/>
            <a:ext cx="353949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latin typeface="华文楷体" panose="02010600040101010101" charset="-122"/>
                <a:ea typeface="华文楷体" panose="02010600040101010101" charset="-122"/>
              </a:rPr>
              <a:t>纸鸢（风筝）</a:t>
            </a:r>
            <a:endParaRPr lang="zh-CN" altLang="en-US" sz="4400" b="1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099925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2011410570253"/>
          <p:cNvPicPr>
            <a:picLocks noChangeAspect="1"/>
          </p:cNvPicPr>
          <p:nvPr/>
        </p:nvPicPr>
        <p:blipFill>
          <a:blip r:embed="rId1"/>
          <a:srcRect b="5833"/>
          <a:stretch>
            <a:fillRect/>
          </a:stretch>
        </p:blipFill>
        <p:spPr>
          <a:xfrm>
            <a:off x="0" y="0"/>
            <a:ext cx="12192000" cy="64579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939415" y="586105"/>
            <a:ext cx="1861185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小结：</a:t>
            </a:r>
            <a:endParaRPr lang="zh-CN" altLang="en-US" sz="44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93110" y="1851025"/>
            <a:ext cx="78333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</a:t>
            </a:r>
            <a:r>
              <a:rPr lang="zh-CN" altLang="en-US" sz="4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景美</a:t>
            </a:r>
            <a:r>
              <a:rPr lang="zh-CN" altLang="en-US" sz="4000" b="1">
                <a:latin typeface="华文楷体" panose="02010600040101010101" charset="-122"/>
                <a:ea typeface="华文楷体" panose="02010600040101010101" charset="-122"/>
              </a:rPr>
              <a:t>：小草、黄莺、杨柳</a:t>
            </a:r>
            <a:endParaRPr lang="zh-CN" altLang="en-US" sz="40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34690" y="2760980"/>
            <a:ext cx="435483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  </a:t>
            </a:r>
            <a:r>
              <a:rPr lang="zh-CN" altLang="en-US" sz="4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人美</a:t>
            </a:r>
            <a:r>
              <a:rPr lang="zh-CN" altLang="en-US" sz="4000" b="1">
                <a:latin typeface="华文楷体" panose="02010600040101010101" charset="-122"/>
                <a:ea typeface="华文楷体" panose="02010600040101010101" charset="-122"/>
              </a:rPr>
              <a:t>：儿童放风筝</a:t>
            </a:r>
            <a:endParaRPr lang="zh-CN" altLang="en-US" sz="40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87625" y="3584575"/>
            <a:ext cx="870648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华文楷体" panose="02010600040101010101" charset="-122"/>
                <a:ea typeface="华文楷体" panose="02010600040101010101" charset="-122"/>
              </a:rPr>
              <a:t>《村居》这首诗通过对小草、黄莺、杨柳、儿童放风筝的描写，呈现出一幅生机勃勃的春景图。表达了作者对乡村美景的赞美之情及对乡村生活的向往。</a:t>
            </a:r>
            <a:endParaRPr lang="zh-CN" altLang="en-US" sz="32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398000" y="2124710"/>
            <a:ext cx="201422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生机勃勃</a:t>
            </a:r>
            <a:endParaRPr lang="zh-CN" altLang="en-US" sz="36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春景图</a:t>
            </a:r>
            <a:endParaRPr lang="zh-CN" altLang="en-US" sz="36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5" name="右大括号 4"/>
          <p:cNvSpPr/>
          <p:nvPr/>
        </p:nvSpPr>
        <p:spPr>
          <a:xfrm>
            <a:off x="9094470" y="1974850"/>
            <a:ext cx="303530" cy="149923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57919332840"/>
          <p:cNvPicPr>
            <a:picLocks noChangeAspect="1"/>
          </p:cNvPicPr>
          <p:nvPr/>
        </p:nvPicPr>
        <p:blipFill>
          <a:blip r:embed="rId1"/>
          <a:srcRect r="-1717" b="5545"/>
          <a:stretch>
            <a:fillRect/>
          </a:stretch>
        </p:blipFill>
        <p:spPr>
          <a:xfrm>
            <a:off x="0" y="0"/>
            <a:ext cx="12191365" cy="6613525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518900" y="11328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55046ff92dc58bd63186bceb19e8b8f67c1ceffb(1)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5" y="635"/>
            <a:ext cx="12131675" cy="68567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30275" y="253365"/>
            <a:ext cx="18110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latin typeface="华文楷体" panose="02010600040101010101" charset="-122"/>
                <a:ea typeface="华文楷体" panose="02010600040101010101" charset="-122"/>
              </a:rPr>
              <a:t>鸟语花香</a:t>
            </a:r>
            <a:endParaRPr lang="zh-CN" altLang="en-US" sz="32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05785" y="253365"/>
            <a:ext cx="18110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latin typeface="华文楷体" panose="02010600040101010101" charset="-122"/>
                <a:ea typeface="华文楷体" panose="02010600040101010101" charset="-122"/>
              </a:rPr>
              <a:t>春暖花开</a:t>
            </a:r>
            <a:endParaRPr lang="zh-CN" altLang="en-US" sz="32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14315" y="253365"/>
            <a:ext cx="1868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华文楷体" panose="02010600040101010101" charset="-122"/>
                <a:ea typeface="华文楷体" panose="02010600040101010101" charset="-122"/>
              </a:rPr>
              <a:t>百花争艳</a:t>
            </a:r>
            <a:endParaRPr lang="zh-CN" altLang="en-US" sz="32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82865" y="45910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682865" y="253365"/>
            <a:ext cx="18110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latin typeface="华文楷体" panose="02010600040101010101" charset="-122"/>
                <a:ea typeface="华文楷体" panose="02010600040101010101" charset="-122"/>
              </a:rPr>
              <a:t>春色满园</a:t>
            </a:r>
            <a:endParaRPr lang="zh-CN" altLang="en-US" sz="3200" b="1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838a8cfe418964bcf84b9d528ea81c759f52e0c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365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01c11939f1bf568ca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42010" y="605790"/>
            <a:ext cx="628904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学习古诗的方法：</a:t>
            </a:r>
            <a:endParaRPr lang="zh-CN" altLang="en-US" sz="60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48130" y="1693545"/>
            <a:ext cx="6705600" cy="378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</a:t>
            </a:r>
            <a:r>
              <a:rPr lang="zh-CN" altLang="en-US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简单了解作者。</a:t>
            </a:r>
            <a:endParaRPr lang="zh-CN" altLang="en-US" sz="48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</a:t>
            </a:r>
            <a:r>
              <a:rPr lang="zh-CN" altLang="en-US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有感情 地朗读古诗。</a:t>
            </a:r>
            <a:endParaRPr lang="zh-CN" altLang="en-US" sz="48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</a:t>
            </a:r>
            <a:r>
              <a:rPr lang="zh-CN" altLang="en-US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了解古诗的大意。</a:t>
            </a:r>
            <a:endParaRPr lang="zh-CN" altLang="en-US" sz="48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4.</a:t>
            </a:r>
            <a:r>
              <a:rPr lang="zh-CN" altLang="en-US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品读诗句。</a:t>
            </a:r>
            <a:endParaRPr lang="zh-CN" altLang="en-US" sz="48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5.</a:t>
            </a:r>
            <a:r>
              <a:rPr lang="zh-CN" altLang="en-US" sz="48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了解诗人表达的情感。</a:t>
            </a:r>
            <a:endParaRPr lang="zh-CN" altLang="en-US" sz="48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5736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5046ff92dc58bd63186bceb19e8b8f67c1ceffb(10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1365" cy="685736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2011410570253"/>
          <p:cNvPicPr>
            <a:picLocks noChangeAspect="1"/>
          </p:cNvPicPr>
          <p:nvPr/>
        </p:nvPicPr>
        <p:blipFill>
          <a:blip r:embed="rId1"/>
          <a:srcRect b="4314"/>
          <a:stretch>
            <a:fillRect/>
          </a:stretch>
        </p:blipFill>
        <p:spPr>
          <a:xfrm>
            <a:off x="5809615" y="0"/>
            <a:ext cx="6382385" cy="65627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6745" y="527685"/>
            <a:ext cx="272605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整体感知：</a:t>
            </a:r>
            <a:endParaRPr lang="zh-CN" altLang="en-US" sz="4000" b="1"/>
          </a:p>
        </p:txBody>
      </p:sp>
      <p:sp>
        <p:nvSpPr>
          <p:cNvPr id="6" name="文本框 5"/>
          <p:cNvSpPr txBox="1"/>
          <p:nvPr/>
        </p:nvSpPr>
        <p:spPr>
          <a:xfrm>
            <a:off x="146050" y="2773680"/>
            <a:ext cx="140335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美：</a:t>
            </a:r>
            <a:endParaRPr lang="zh-CN" altLang="zh-CN" sz="48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1266190" y="2076450"/>
            <a:ext cx="75565" cy="22250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549400" y="1851025"/>
            <a:ext cx="120015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景美</a:t>
            </a:r>
            <a:endParaRPr lang="zh-CN" altLang="en-US" sz="40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49400" y="3702685"/>
            <a:ext cx="20339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华文楷体" panose="02010600040101010101" charset="-122"/>
                <a:ea typeface="华文楷体" panose="02010600040101010101" charset="-122"/>
              </a:rPr>
              <a:t>人美</a:t>
            </a:r>
            <a:endParaRPr lang="zh-CN" altLang="en-US" sz="4000" b="1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96917_13748507926_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9040" y="1009015"/>
            <a:ext cx="6858000" cy="4839970"/>
          </a:xfrm>
          <a:prstGeom prst="ellipse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6055" y="1487805"/>
            <a:ext cx="52184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小草</a:t>
            </a:r>
            <a:r>
              <a:rPr lang="zh-CN" altLang="en-US" sz="3600" b="1">
                <a:solidFill>
                  <a:srgbClr val="FF0000"/>
                </a:solidFill>
              </a:rPr>
              <a:t>：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嫩绿、探出小脑袋</a:t>
            </a:r>
            <a:endParaRPr lang="zh-CN" altLang="en-US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4480" y="2781935"/>
            <a:ext cx="38455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黄莺：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飞翔、鸣叫</a:t>
            </a:r>
            <a:endParaRPr lang="zh-CN" altLang="en-US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13050" y="5273040"/>
            <a:ext cx="8705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动态美</a:t>
            </a: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243455" y="4800600"/>
            <a:ext cx="2009140" cy="100965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06805" y="4057650"/>
            <a:ext cx="2440305" cy="12153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548130" y="4311650"/>
            <a:ext cx="1708785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动态美</a:t>
            </a:r>
            <a:endParaRPr lang="zh-CN" altLang="en-US" sz="40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84480" y="262255"/>
            <a:ext cx="399923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</a:rPr>
              <a:t>品读、想象</a:t>
            </a:r>
            <a:endParaRPr lang="zh-CN" altLang="en-US" sz="60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</Words>
  <Application>WPS 演示</Application>
  <PresentationFormat/>
  <Paragraphs>68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华文楷体</vt:lpstr>
      <vt:lpstr>Arial Unicode MS</vt:lpstr>
      <vt:lpstr>等线</vt:lpstr>
      <vt:lpstr>数学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2021-04-07T15:27:00Z</cp:lastPrinted>
  <dcterms:created xsi:type="dcterms:W3CDTF">2021-04-07T15:27:00Z</dcterms:created>
  <dcterms:modified xsi:type="dcterms:W3CDTF">2021-08-02T02:09:04Z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